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9" r:id="rId4"/>
    <p:sldId id="264" r:id="rId5"/>
    <p:sldId id="257" r:id="rId6"/>
    <p:sldId id="265" r:id="rId7"/>
    <p:sldId id="258" r:id="rId8"/>
    <p:sldId id="259" r:id="rId9"/>
    <p:sldId id="263" r:id="rId10"/>
    <p:sldId id="270" r:id="rId11"/>
    <p:sldId id="261" r:id="rId12"/>
    <p:sldId id="267" r:id="rId13"/>
    <p:sldId id="268" r:id="rId14"/>
    <p:sldId id="266" r:id="rId15"/>
    <p:sldId id="272" r:id="rId16"/>
    <p:sldId id="260"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68"/>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7FC12-D9E1-4769-934E-848482B5B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12CDFE-53A0-436A-B75C-5F0D143B8F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BECDBC-C26B-4350-BE74-7FBCDF8B3714}"/>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5" name="Footer Placeholder 4">
            <a:extLst>
              <a:ext uri="{FF2B5EF4-FFF2-40B4-BE49-F238E27FC236}">
                <a16:creationId xmlns:a16="http://schemas.microsoft.com/office/drawing/2014/main" id="{DDF024BB-B940-41AA-9D4E-7C6FEF9696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CE507-A6D5-4288-A950-E7E909A1CD00}"/>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288324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D2EC-A0A7-435D-A658-9AFDB0643D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89FBD1-EBF7-4149-87FC-E313D673F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71EAA6-7299-4753-AC70-60722554241C}"/>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5" name="Footer Placeholder 4">
            <a:extLst>
              <a:ext uri="{FF2B5EF4-FFF2-40B4-BE49-F238E27FC236}">
                <a16:creationId xmlns:a16="http://schemas.microsoft.com/office/drawing/2014/main" id="{1BA811D5-E38D-4BA1-A25D-6EE7BADDE0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1591D-9895-486D-AF05-E8E495123F45}"/>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88323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ED7E0-3598-4928-84A5-5E26DB311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A1FF2F-A79F-4774-B4CF-54B02DCC2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14C371-5D94-4A33-8422-AEAA12B05D87}"/>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5" name="Footer Placeholder 4">
            <a:extLst>
              <a:ext uri="{FF2B5EF4-FFF2-40B4-BE49-F238E27FC236}">
                <a16:creationId xmlns:a16="http://schemas.microsoft.com/office/drawing/2014/main" id="{CEADCE72-FF3A-4CFC-BA35-FD829269C3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030894-0CBB-4665-AFDD-8A562D4AB202}"/>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427970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5316-1291-402A-B48C-8FDF0D1777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CDEA3A-192E-4CD8-AB63-E461A1276F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01E45A-09FB-44E2-8CE4-B7C935064FD5}"/>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5" name="Footer Placeholder 4">
            <a:extLst>
              <a:ext uri="{FF2B5EF4-FFF2-40B4-BE49-F238E27FC236}">
                <a16:creationId xmlns:a16="http://schemas.microsoft.com/office/drawing/2014/main" id="{5B958ABB-15D8-4295-92C3-2C74F4F79E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F04DB4-9D91-4FB8-A597-5F5879DCEC46}"/>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143145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BDD1-E05A-4E96-97CA-967542C043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29DDAA-BEFC-4A5C-91BD-6FA7D62ADA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4B95EE-94F2-4000-AB6B-73A95E2C6A26}"/>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5" name="Footer Placeholder 4">
            <a:extLst>
              <a:ext uri="{FF2B5EF4-FFF2-40B4-BE49-F238E27FC236}">
                <a16:creationId xmlns:a16="http://schemas.microsoft.com/office/drawing/2014/main" id="{9FB1AC64-2E3A-43BB-85CF-4435C5FE37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435C-38E9-4A6B-B2E3-01F2BCC9A4E1}"/>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71502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DA617-23AE-4772-9A80-CFE89643FC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425058-1EED-432D-9E5B-C6DA6815AC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F1055B-6F26-4783-AE03-F78AA675FA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02B435-165C-4678-950C-D3824DF82AC8}"/>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6" name="Footer Placeholder 5">
            <a:extLst>
              <a:ext uri="{FF2B5EF4-FFF2-40B4-BE49-F238E27FC236}">
                <a16:creationId xmlns:a16="http://schemas.microsoft.com/office/drawing/2014/main" id="{6DD2E4FA-B25B-443D-AE71-49BB613FA4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B528DC-9C0B-41EF-947E-7EF69039DAC7}"/>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42627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32C6-E254-4346-8F18-D8D357E6FC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6432A1-C970-48DE-A403-FE5A679C03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DC5271-5748-49E1-9FD4-267266C6EA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20F002-0F50-42F1-AA31-A2E20101A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3AE75F-8FF4-4977-B9F7-3D5D14F09B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1B8A66-BCB4-47BD-9AAA-E20F7CBABD5B}"/>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8" name="Footer Placeholder 7">
            <a:extLst>
              <a:ext uri="{FF2B5EF4-FFF2-40B4-BE49-F238E27FC236}">
                <a16:creationId xmlns:a16="http://schemas.microsoft.com/office/drawing/2014/main" id="{690A7EC4-58A0-4A0D-BEB5-C0D4A09C5D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2E4A83-515F-4C25-ABEB-A15E63646602}"/>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309201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859A-E9C3-4E83-9156-CE4B99A34F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71902B-7B14-4FC4-BC8D-F3FFCFB4CBDA}"/>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4" name="Footer Placeholder 3">
            <a:extLst>
              <a:ext uri="{FF2B5EF4-FFF2-40B4-BE49-F238E27FC236}">
                <a16:creationId xmlns:a16="http://schemas.microsoft.com/office/drawing/2014/main" id="{C1AC5BF4-7187-46F9-B95C-BFF81DDA0F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43D498-86C1-4E2B-A937-349B958AD91F}"/>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283867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E2A69-F2D5-4581-96B1-5AF245ECC242}"/>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3" name="Footer Placeholder 2">
            <a:extLst>
              <a:ext uri="{FF2B5EF4-FFF2-40B4-BE49-F238E27FC236}">
                <a16:creationId xmlns:a16="http://schemas.microsoft.com/office/drawing/2014/main" id="{24155F61-61AD-486B-AE21-7C538C957E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D02F6-7DC2-46E2-AC67-99505E8ACA41}"/>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425014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9649-4870-416E-93ED-A12D542B1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6D5ADC-1CF2-4187-9599-8D83F1F1C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E010E4-981D-4116-B5BE-FC3CEC6E1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36D19-EB59-4D94-B901-EB4D816BDFCC}"/>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6" name="Footer Placeholder 5">
            <a:extLst>
              <a:ext uri="{FF2B5EF4-FFF2-40B4-BE49-F238E27FC236}">
                <a16:creationId xmlns:a16="http://schemas.microsoft.com/office/drawing/2014/main" id="{E2CCBB69-35D4-4A6D-AAC2-D29AF0C944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27818-2C89-425C-A86E-1DF0B4281028}"/>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56579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F522-FCDA-4205-B5EC-0A0906F9E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A543CA-753C-44F5-9F20-51F367A99A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A2210F-D0A5-4780-9E71-318BBC677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25CE94-4DBC-48C4-B773-E195D404DC40}"/>
              </a:ext>
            </a:extLst>
          </p:cNvPr>
          <p:cNvSpPr>
            <a:spLocks noGrp="1"/>
          </p:cNvSpPr>
          <p:nvPr>
            <p:ph type="dt" sz="half" idx="10"/>
          </p:nvPr>
        </p:nvSpPr>
        <p:spPr/>
        <p:txBody>
          <a:bodyPr/>
          <a:lstStyle/>
          <a:p>
            <a:fld id="{A98BB6C8-56C6-4E3D-93BB-8CD13CF02017}" type="datetimeFigureOut">
              <a:rPr lang="en-GB" smtClean="0"/>
              <a:t>25/02/2020</a:t>
            </a:fld>
            <a:endParaRPr lang="en-GB"/>
          </a:p>
        </p:txBody>
      </p:sp>
      <p:sp>
        <p:nvSpPr>
          <p:cNvPr id="6" name="Footer Placeholder 5">
            <a:extLst>
              <a:ext uri="{FF2B5EF4-FFF2-40B4-BE49-F238E27FC236}">
                <a16:creationId xmlns:a16="http://schemas.microsoft.com/office/drawing/2014/main" id="{DFE07E4E-3FD1-4EE5-B2F8-2679B1F356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962715-0A20-4239-9696-7A029E4A9610}"/>
              </a:ext>
            </a:extLst>
          </p:cNvPr>
          <p:cNvSpPr>
            <a:spLocks noGrp="1"/>
          </p:cNvSpPr>
          <p:nvPr>
            <p:ph type="sldNum" sz="quarter" idx="12"/>
          </p:nvPr>
        </p:nvSpPr>
        <p:spPr/>
        <p:txBody>
          <a:bodyPr/>
          <a:lstStyle/>
          <a:p>
            <a:fld id="{C702749F-A9A7-46DC-B928-8CBCB63022DF}" type="slidenum">
              <a:rPr lang="en-GB" smtClean="0"/>
              <a:t>‹#›</a:t>
            </a:fld>
            <a:endParaRPr lang="en-GB"/>
          </a:p>
        </p:txBody>
      </p:sp>
    </p:spTree>
    <p:extLst>
      <p:ext uri="{BB962C8B-B14F-4D97-AF65-F5344CB8AC3E}">
        <p14:creationId xmlns:p14="http://schemas.microsoft.com/office/powerpoint/2010/main" val="42171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B168">
            <a:alpha val="46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88CDAD-7E20-4D0D-8425-BBF50B19F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E972FD-6ABB-478D-8E93-CBD780CF7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DE033-7281-4B75-A279-4EFCF7C44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BB6C8-56C6-4E3D-93BB-8CD13CF02017}" type="datetimeFigureOut">
              <a:rPr lang="en-GB" smtClean="0"/>
              <a:t>25/02/2020</a:t>
            </a:fld>
            <a:endParaRPr lang="en-GB"/>
          </a:p>
        </p:txBody>
      </p:sp>
      <p:sp>
        <p:nvSpPr>
          <p:cNvPr id="5" name="Footer Placeholder 4">
            <a:extLst>
              <a:ext uri="{FF2B5EF4-FFF2-40B4-BE49-F238E27FC236}">
                <a16:creationId xmlns:a16="http://schemas.microsoft.com/office/drawing/2014/main" id="{64E4EAC5-080B-42DA-8515-324521A42A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E323E5-A066-49F9-9177-90C8CD4666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2749F-A9A7-46DC-B928-8CBCB63022DF}" type="slidenum">
              <a:rPr lang="en-GB" smtClean="0"/>
              <a:t>‹#›</a:t>
            </a:fld>
            <a:endParaRPr lang="en-GB"/>
          </a:p>
        </p:txBody>
      </p:sp>
    </p:spTree>
    <p:extLst>
      <p:ext uri="{BB962C8B-B14F-4D97-AF65-F5344CB8AC3E}">
        <p14:creationId xmlns:p14="http://schemas.microsoft.com/office/powerpoint/2010/main" val="2477251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5C2B0-ED70-4BCB-B26C-DD031E21F6E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617" t="6250" r="10307" b="34256"/>
          <a:stretch/>
        </p:blipFill>
        <p:spPr>
          <a:xfrm>
            <a:off x="2921861" y="373224"/>
            <a:ext cx="6049698" cy="6355158"/>
          </a:xfrm>
          <a:prstGeom prst="roundRect">
            <a:avLst/>
          </a:prstGeom>
        </p:spPr>
      </p:pic>
      <p:pic>
        <p:nvPicPr>
          <p:cNvPr id="4" name="Picture 3">
            <a:extLst>
              <a:ext uri="{FF2B5EF4-FFF2-40B4-BE49-F238E27FC236}">
                <a16:creationId xmlns:a16="http://schemas.microsoft.com/office/drawing/2014/main" id="{88C34FBE-D670-4111-89B3-F889C912E6A6}"/>
              </a:ext>
            </a:extLst>
          </p:cNvPr>
          <p:cNvPicPr>
            <a:picLocks noChangeAspect="1"/>
          </p:cNvPicPr>
          <p:nvPr/>
        </p:nvPicPr>
        <p:blipFill>
          <a:blip r:embed="rId3"/>
          <a:stretch>
            <a:fillRect/>
          </a:stretch>
        </p:blipFill>
        <p:spPr>
          <a:xfrm>
            <a:off x="7061200" y="5879660"/>
            <a:ext cx="5059680" cy="848721"/>
          </a:xfrm>
          <a:prstGeom prst="rect">
            <a:avLst/>
          </a:prstGeom>
        </p:spPr>
      </p:pic>
    </p:spTree>
    <p:extLst>
      <p:ext uri="{BB962C8B-B14F-4D97-AF65-F5344CB8AC3E}">
        <p14:creationId xmlns:p14="http://schemas.microsoft.com/office/powerpoint/2010/main" val="266303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F5C2F6-89AE-438A-89E6-7CEBFE3958D6}"/>
              </a:ext>
            </a:extLst>
          </p:cNvPr>
          <p:cNvPicPr>
            <a:picLocks noChangeAspect="1"/>
          </p:cNvPicPr>
          <p:nvPr/>
        </p:nvPicPr>
        <p:blipFill>
          <a:blip r:embed="rId2"/>
          <a:stretch>
            <a:fillRect/>
          </a:stretch>
        </p:blipFill>
        <p:spPr>
          <a:xfrm>
            <a:off x="3326123" y="128156"/>
            <a:ext cx="5539753" cy="6601687"/>
          </a:xfrm>
          <a:prstGeom prst="rect">
            <a:avLst/>
          </a:prstGeom>
        </p:spPr>
      </p:pic>
    </p:spTree>
    <p:extLst>
      <p:ext uri="{BB962C8B-B14F-4D97-AF65-F5344CB8AC3E}">
        <p14:creationId xmlns:p14="http://schemas.microsoft.com/office/powerpoint/2010/main" val="125851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6377DA9-167A-4B7F-9705-C62B2F22303B}"/>
              </a:ext>
            </a:extLst>
          </p:cNvPr>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2628"/>
          <a:stretch/>
        </p:blipFill>
        <p:spPr>
          <a:xfrm>
            <a:off x="1280160" y="472526"/>
            <a:ext cx="9245010" cy="6192434"/>
          </a:xfrm>
        </p:spPr>
      </p:pic>
      <p:sp>
        <p:nvSpPr>
          <p:cNvPr id="3" name="TextBox 2">
            <a:extLst>
              <a:ext uri="{FF2B5EF4-FFF2-40B4-BE49-F238E27FC236}">
                <a16:creationId xmlns:a16="http://schemas.microsoft.com/office/drawing/2014/main" id="{7D78CD3B-90BE-4903-B465-D19ECE305717}"/>
              </a:ext>
            </a:extLst>
          </p:cNvPr>
          <p:cNvSpPr txBox="1"/>
          <p:nvPr/>
        </p:nvSpPr>
        <p:spPr>
          <a:xfrm>
            <a:off x="4734560" y="193040"/>
            <a:ext cx="3068320" cy="400110"/>
          </a:xfrm>
          <a:prstGeom prst="rect">
            <a:avLst/>
          </a:prstGeom>
          <a:noFill/>
        </p:spPr>
        <p:txBody>
          <a:bodyPr wrap="square" rtlCol="0">
            <a:spAutoFit/>
          </a:bodyPr>
          <a:lstStyle/>
          <a:p>
            <a:r>
              <a:rPr lang="en-GB" sz="2000" dirty="0">
                <a:latin typeface="ISOCPEUR" panose="020B0604020202020204" pitchFamily="34" charset="0"/>
              </a:rPr>
              <a:t>EARTH PLEDGE CARDS</a:t>
            </a:r>
          </a:p>
        </p:txBody>
      </p:sp>
    </p:spTree>
    <p:extLst>
      <p:ext uri="{BB962C8B-B14F-4D97-AF65-F5344CB8AC3E}">
        <p14:creationId xmlns:p14="http://schemas.microsoft.com/office/powerpoint/2010/main" val="351630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7D5E17-DE32-4EAE-AFF2-11DB2E6BA840}"/>
              </a:ext>
            </a:extLst>
          </p:cNvPr>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2061"/>
          <a:stretch/>
        </p:blipFill>
        <p:spPr>
          <a:xfrm>
            <a:off x="1574800" y="539427"/>
            <a:ext cx="9321800" cy="6318573"/>
          </a:xfrm>
        </p:spPr>
      </p:pic>
      <p:sp>
        <p:nvSpPr>
          <p:cNvPr id="7" name="TextBox 6">
            <a:extLst>
              <a:ext uri="{FF2B5EF4-FFF2-40B4-BE49-F238E27FC236}">
                <a16:creationId xmlns:a16="http://schemas.microsoft.com/office/drawing/2014/main" id="{E589A8CF-C5F4-4A5B-8B49-6F29C7BFC595}"/>
              </a:ext>
            </a:extLst>
          </p:cNvPr>
          <p:cNvSpPr txBox="1"/>
          <p:nvPr/>
        </p:nvSpPr>
        <p:spPr>
          <a:xfrm>
            <a:off x="4734560" y="193040"/>
            <a:ext cx="3068320" cy="400110"/>
          </a:xfrm>
          <a:prstGeom prst="rect">
            <a:avLst/>
          </a:prstGeom>
          <a:noFill/>
        </p:spPr>
        <p:txBody>
          <a:bodyPr wrap="square" rtlCol="0">
            <a:spAutoFit/>
          </a:bodyPr>
          <a:lstStyle/>
          <a:p>
            <a:r>
              <a:rPr lang="en-GB" sz="2000" dirty="0">
                <a:latin typeface="ISOCPEUR" panose="020B0604020202020204" pitchFamily="34" charset="0"/>
              </a:rPr>
              <a:t>EARTH PLEDGE CARDS</a:t>
            </a:r>
          </a:p>
        </p:txBody>
      </p:sp>
    </p:spTree>
    <p:extLst>
      <p:ext uri="{BB962C8B-B14F-4D97-AF65-F5344CB8AC3E}">
        <p14:creationId xmlns:p14="http://schemas.microsoft.com/office/powerpoint/2010/main" val="299933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9DB29B-6F9D-4C68-9BCF-1BBF8983E69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0601" b="2438"/>
          <a:stretch/>
        </p:blipFill>
        <p:spPr>
          <a:xfrm>
            <a:off x="1619883" y="548640"/>
            <a:ext cx="8952233" cy="5944235"/>
          </a:xfrm>
          <a:prstGeom prst="rect">
            <a:avLst/>
          </a:prstGeom>
        </p:spPr>
      </p:pic>
      <p:sp>
        <p:nvSpPr>
          <p:cNvPr id="6" name="TextBox 5">
            <a:extLst>
              <a:ext uri="{FF2B5EF4-FFF2-40B4-BE49-F238E27FC236}">
                <a16:creationId xmlns:a16="http://schemas.microsoft.com/office/drawing/2014/main" id="{C6FF8F29-C233-425D-8828-1315ABC3B6A8}"/>
              </a:ext>
            </a:extLst>
          </p:cNvPr>
          <p:cNvSpPr txBox="1"/>
          <p:nvPr/>
        </p:nvSpPr>
        <p:spPr>
          <a:xfrm>
            <a:off x="4734560" y="193040"/>
            <a:ext cx="3068320" cy="400110"/>
          </a:xfrm>
          <a:prstGeom prst="rect">
            <a:avLst/>
          </a:prstGeom>
          <a:noFill/>
        </p:spPr>
        <p:txBody>
          <a:bodyPr wrap="square" rtlCol="0">
            <a:spAutoFit/>
          </a:bodyPr>
          <a:lstStyle/>
          <a:p>
            <a:r>
              <a:rPr lang="en-GB" sz="2000" dirty="0">
                <a:latin typeface="ISOCPEUR" panose="020B0604020202020204" pitchFamily="34" charset="0"/>
              </a:rPr>
              <a:t>EARTH PLEDGE CARDS</a:t>
            </a:r>
          </a:p>
        </p:txBody>
      </p:sp>
    </p:spTree>
    <p:extLst>
      <p:ext uri="{BB962C8B-B14F-4D97-AF65-F5344CB8AC3E}">
        <p14:creationId xmlns:p14="http://schemas.microsoft.com/office/powerpoint/2010/main" val="329543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F51152BB-BF0F-4969-908F-A3BB447B0EE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03" t="51199" r="1203" b="1429"/>
          <a:stretch/>
        </p:blipFill>
        <p:spPr>
          <a:xfrm>
            <a:off x="1828815" y="502920"/>
            <a:ext cx="8736995" cy="5852159"/>
          </a:xfrm>
          <a:prstGeom prst="rect">
            <a:avLst/>
          </a:prstGeom>
        </p:spPr>
      </p:pic>
      <p:sp>
        <p:nvSpPr>
          <p:cNvPr id="5" name="TextBox 4">
            <a:extLst>
              <a:ext uri="{FF2B5EF4-FFF2-40B4-BE49-F238E27FC236}">
                <a16:creationId xmlns:a16="http://schemas.microsoft.com/office/drawing/2014/main" id="{64DD059E-08D5-4DF2-B634-66141494DA90}"/>
              </a:ext>
            </a:extLst>
          </p:cNvPr>
          <p:cNvSpPr txBox="1"/>
          <p:nvPr/>
        </p:nvSpPr>
        <p:spPr>
          <a:xfrm>
            <a:off x="4734560" y="193040"/>
            <a:ext cx="3068320" cy="400110"/>
          </a:xfrm>
          <a:prstGeom prst="rect">
            <a:avLst/>
          </a:prstGeom>
          <a:noFill/>
        </p:spPr>
        <p:txBody>
          <a:bodyPr wrap="square" rtlCol="0">
            <a:spAutoFit/>
          </a:bodyPr>
          <a:lstStyle/>
          <a:p>
            <a:r>
              <a:rPr lang="en-GB" sz="2000" dirty="0">
                <a:latin typeface="ISOCPEUR" panose="020B0604020202020204" pitchFamily="34" charset="0"/>
              </a:rPr>
              <a:t>EARTH PLEDGE CARDS</a:t>
            </a:r>
          </a:p>
        </p:txBody>
      </p:sp>
    </p:spTree>
    <p:extLst>
      <p:ext uri="{BB962C8B-B14F-4D97-AF65-F5344CB8AC3E}">
        <p14:creationId xmlns:p14="http://schemas.microsoft.com/office/powerpoint/2010/main" val="134098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7C5F9-F7BB-4EF2-ACD2-CBA1ED63CB60}"/>
              </a:ext>
            </a:extLst>
          </p:cNvPr>
          <p:cNvSpPr>
            <a:spLocks noGrp="1"/>
          </p:cNvSpPr>
          <p:nvPr>
            <p:ph idx="1"/>
          </p:nvPr>
        </p:nvSpPr>
        <p:spPr/>
        <p:txBody>
          <a:bodyPr>
            <a:normAutofit/>
          </a:bodyPr>
          <a:lstStyle/>
          <a:p>
            <a:pPr marL="0" indent="0">
              <a:buNone/>
            </a:pPr>
            <a:r>
              <a:rPr lang="en-GB" sz="3600" b="1" dirty="0">
                <a:latin typeface="ISOCPEUR" panose="020B0604020202020204" pitchFamily="34" charset="0"/>
              </a:rPr>
              <a:t>Lesson conclusion:</a:t>
            </a:r>
            <a:endParaRPr lang="en-GB" sz="3600" dirty="0">
              <a:latin typeface="ISOCPEUR" panose="020B0604020202020204" pitchFamily="34" charset="0"/>
            </a:endParaRPr>
          </a:p>
          <a:p>
            <a:r>
              <a:rPr lang="en-GB" sz="3600" dirty="0">
                <a:latin typeface="ISOCPEUR" panose="020B0604020202020204" pitchFamily="34" charset="0"/>
              </a:rPr>
              <a:t>Does the planet need our help? </a:t>
            </a:r>
          </a:p>
          <a:p>
            <a:r>
              <a:rPr lang="en-GB" sz="3600" dirty="0">
                <a:latin typeface="ISOCPEUR" panose="020B0604020202020204" pitchFamily="34" charset="0"/>
              </a:rPr>
              <a:t>Who can give me a reason the planet needs our help? </a:t>
            </a:r>
          </a:p>
          <a:p>
            <a:r>
              <a:rPr lang="en-GB" sz="3600" dirty="0">
                <a:latin typeface="ISOCPEUR" panose="020B0604020202020204" pitchFamily="34" charset="0"/>
              </a:rPr>
              <a:t>Do we all know what we can do to help? </a:t>
            </a:r>
          </a:p>
        </p:txBody>
      </p:sp>
    </p:spTree>
    <p:extLst>
      <p:ext uri="{BB962C8B-B14F-4D97-AF65-F5344CB8AC3E}">
        <p14:creationId xmlns:p14="http://schemas.microsoft.com/office/powerpoint/2010/main" val="110102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9ED96D-0612-4755-A276-ACA7C46674D4}"/>
              </a:ext>
            </a:extLst>
          </p:cNvPr>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98" t="8057" r="5054" b="33447"/>
          <a:stretch/>
        </p:blipFill>
        <p:spPr>
          <a:xfrm>
            <a:off x="2377440" y="457200"/>
            <a:ext cx="6654800" cy="6035676"/>
          </a:xfrm>
          <a:prstGeom prst="roundRect">
            <a:avLst>
              <a:gd name="adj" fmla="val 17485"/>
            </a:avLst>
          </a:prstGeom>
        </p:spPr>
      </p:pic>
    </p:spTree>
    <p:extLst>
      <p:ext uri="{BB962C8B-B14F-4D97-AF65-F5344CB8AC3E}">
        <p14:creationId xmlns:p14="http://schemas.microsoft.com/office/powerpoint/2010/main" val="214515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2CB321-4D56-4C7F-803F-7AD36A7C20B2}"/>
              </a:ext>
            </a:extLst>
          </p:cNvPr>
          <p:cNvSpPr>
            <a:spLocks noGrp="1"/>
          </p:cNvSpPr>
          <p:nvPr>
            <p:ph idx="1"/>
          </p:nvPr>
        </p:nvSpPr>
        <p:spPr>
          <a:xfrm>
            <a:off x="838200" y="2448559"/>
            <a:ext cx="10876280" cy="3728403"/>
          </a:xfrm>
        </p:spPr>
        <p:txBody>
          <a:bodyPr>
            <a:normAutofit/>
          </a:bodyPr>
          <a:lstStyle/>
          <a:p>
            <a:pPr marL="0" indent="0" algn="ctr">
              <a:buNone/>
            </a:pPr>
            <a:r>
              <a:rPr lang="en-GB" sz="3600" dirty="0">
                <a:latin typeface="ISOCPEUR" panose="020B0604020202020204" pitchFamily="34" charset="0"/>
              </a:rPr>
              <a:t>“THE STONE AGE DIDN’T END BECAUSE WE RAN OUT OF STONE. IT ENDED BECAUSE IT WAS TIME TO RETHINK ABOUT HOW WE LIVE”</a:t>
            </a:r>
          </a:p>
          <a:p>
            <a:pPr marL="0" indent="0" algn="r">
              <a:buNone/>
            </a:pPr>
            <a:r>
              <a:rPr lang="en-GB" sz="2400" dirty="0">
                <a:latin typeface="ISOCPEUR" panose="020B0604020202020204" pitchFamily="34" charset="0"/>
              </a:rPr>
              <a:t>WILLIAM </a:t>
            </a:r>
            <a:r>
              <a:rPr lang="en-GB" sz="2400" dirty="0" err="1">
                <a:latin typeface="ISOCPEUR" panose="020B0604020202020204" pitchFamily="34" charset="0"/>
              </a:rPr>
              <a:t>McDONOUGH</a:t>
            </a:r>
            <a:endParaRPr lang="en-GB" sz="2400" dirty="0">
              <a:latin typeface="ISOCPEUR" panose="020B0604020202020204" pitchFamily="34" charset="0"/>
            </a:endParaRPr>
          </a:p>
        </p:txBody>
      </p:sp>
      <p:pic>
        <p:nvPicPr>
          <p:cNvPr id="5" name="Picture 4">
            <a:extLst>
              <a:ext uri="{FF2B5EF4-FFF2-40B4-BE49-F238E27FC236}">
                <a16:creationId xmlns:a16="http://schemas.microsoft.com/office/drawing/2014/main" id="{4B55E71E-F357-4C69-B52B-FBADCA8F7E0D}"/>
              </a:ext>
            </a:extLst>
          </p:cNvPr>
          <p:cNvPicPr>
            <a:picLocks noChangeAspect="1"/>
          </p:cNvPicPr>
          <p:nvPr/>
        </p:nvPicPr>
        <p:blipFill>
          <a:blip r:embed="rId2"/>
          <a:stretch>
            <a:fillRect/>
          </a:stretch>
        </p:blipFill>
        <p:spPr>
          <a:xfrm>
            <a:off x="7061200" y="5879660"/>
            <a:ext cx="5059680" cy="848721"/>
          </a:xfrm>
          <a:prstGeom prst="rect">
            <a:avLst/>
          </a:prstGeom>
        </p:spPr>
      </p:pic>
    </p:spTree>
    <p:extLst>
      <p:ext uri="{BB962C8B-B14F-4D97-AF65-F5344CB8AC3E}">
        <p14:creationId xmlns:p14="http://schemas.microsoft.com/office/powerpoint/2010/main" val="30764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93888-9070-4A86-87AC-46B0DED20280}"/>
              </a:ext>
            </a:extLst>
          </p:cNvPr>
          <p:cNvSpPr>
            <a:spLocks noGrp="1"/>
          </p:cNvSpPr>
          <p:nvPr>
            <p:ph idx="1"/>
          </p:nvPr>
        </p:nvSpPr>
        <p:spPr>
          <a:xfrm>
            <a:off x="838200" y="1362269"/>
            <a:ext cx="10515600" cy="4814694"/>
          </a:xfrm>
        </p:spPr>
        <p:txBody>
          <a:bodyPr/>
          <a:lstStyle/>
          <a:p>
            <a:pPr marL="0" indent="0">
              <a:buNone/>
            </a:pPr>
            <a:r>
              <a:rPr lang="en-GB" sz="4400" b="1" dirty="0">
                <a:latin typeface="ISOCPEUR" panose="020B0604020202020204" pitchFamily="34" charset="0"/>
                <a:cs typeface="ISOCP" panose="00000400000000000000" pitchFamily="2" charset="0"/>
              </a:rPr>
              <a:t>Learning objectives:</a:t>
            </a:r>
          </a:p>
          <a:p>
            <a:r>
              <a:rPr lang="en-GB" sz="4400" dirty="0">
                <a:latin typeface="ISOCPEUR" panose="020B0604020202020204" pitchFamily="34" charset="0"/>
                <a:cs typeface="ISOCP" panose="00000400000000000000" pitchFamily="2" charset="0"/>
              </a:rPr>
              <a:t>What is climate change?</a:t>
            </a:r>
          </a:p>
          <a:p>
            <a:r>
              <a:rPr lang="en-GB" sz="4400" dirty="0">
                <a:latin typeface="ISOCPEUR" panose="020B0604020202020204" pitchFamily="34" charset="0"/>
                <a:cs typeface="ISOCP" panose="00000400000000000000" pitchFamily="2" charset="0"/>
              </a:rPr>
              <a:t>What is CO</a:t>
            </a:r>
            <a:r>
              <a:rPr lang="en-GB" sz="4400" baseline="-25000" dirty="0">
                <a:latin typeface="ISOCPEUR" panose="020B0604020202020204" pitchFamily="34" charset="0"/>
                <a:cs typeface="ISOCP" panose="00000400000000000000" pitchFamily="2" charset="0"/>
              </a:rPr>
              <a:t>2</a:t>
            </a:r>
            <a:r>
              <a:rPr lang="en-GB" sz="4400" dirty="0">
                <a:latin typeface="ISOCPEUR" panose="020B0604020202020204" pitchFamily="34" charset="0"/>
                <a:cs typeface="ISOCP" panose="00000400000000000000" pitchFamily="2" charset="0"/>
              </a:rPr>
              <a:t>?</a:t>
            </a:r>
          </a:p>
          <a:p>
            <a:r>
              <a:rPr lang="en-GB" sz="4400" dirty="0">
                <a:latin typeface="ISOCPEUR" panose="020B0604020202020204" pitchFamily="34" charset="0"/>
                <a:cs typeface="ISOCP" panose="00000400000000000000" pitchFamily="2" charset="0"/>
              </a:rPr>
              <a:t>What causes Climate Change?</a:t>
            </a:r>
          </a:p>
          <a:p>
            <a:r>
              <a:rPr lang="en-GB" sz="4400" dirty="0">
                <a:latin typeface="ISOCPEUR" panose="020B0604020202020204" pitchFamily="34" charset="0"/>
                <a:cs typeface="ISOCP" panose="00000400000000000000" pitchFamily="2" charset="0"/>
              </a:rPr>
              <a:t>What can we do to change it?</a:t>
            </a:r>
          </a:p>
          <a:p>
            <a:endParaRPr lang="en-GB" dirty="0"/>
          </a:p>
        </p:txBody>
      </p:sp>
    </p:spTree>
    <p:extLst>
      <p:ext uri="{BB962C8B-B14F-4D97-AF65-F5344CB8AC3E}">
        <p14:creationId xmlns:p14="http://schemas.microsoft.com/office/powerpoint/2010/main" val="222851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B3761-C407-451A-B652-32046749FAA7}"/>
              </a:ext>
            </a:extLst>
          </p:cNvPr>
          <p:cNvPicPr>
            <a:picLocks noChangeAspect="1"/>
          </p:cNvPicPr>
          <p:nvPr/>
        </p:nvPicPr>
        <p:blipFill>
          <a:blip r:embed="rId2"/>
          <a:stretch>
            <a:fillRect/>
          </a:stretch>
        </p:blipFill>
        <p:spPr>
          <a:xfrm>
            <a:off x="3265713" y="0"/>
            <a:ext cx="5513133" cy="6598676"/>
          </a:xfrm>
          <a:prstGeom prst="rect">
            <a:avLst/>
          </a:prstGeom>
        </p:spPr>
      </p:pic>
    </p:spTree>
    <p:extLst>
      <p:ext uri="{BB962C8B-B14F-4D97-AF65-F5344CB8AC3E}">
        <p14:creationId xmlns:p14="http://schemas.microsoft.com/office/powerpoint/2010/main" val="320060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5C24D6-BFF8-47A7-A2A1-42F3ABB396E2}"/>
              </a:ext>
            </a:extLst>
          </p:cNvPr>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335" t="2013" r="3335" b="31981"/>
          <a:stretch/>
        </p:blipFill>
        <p:spPr>
          <a:xfrm>
            <a:off x="2016760" y="-116841"/>
            <a:ext cx="6974840" cy="6974841"/>
          </a:xfrm>
          <a:prstGeom prst="roundRect">
            <a:avLst>
              <a:gd name="adj" fmla="val 25431"/>
            </a:avLst>
          </a:prstGeom>
        </p:spPr>
      </p:pic>
    </p:spTree>
    <p:extLst>
      <p:ext uri="{BB962C8B-B14F-4D97-AF65-F5344CB8AC3E}">
        <p14:creationId xmlns:p14="http://schemas.microsoft.com/office/powerpoint/2010/main" val="114292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7A42D5-1953-44A9-BF1E-8ED13E60499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55" t="2736" r="6435" b="36294"/>
          <a:stretch/>
        </p:blipFill>
        <p:spPr>
          <a:xfrm>
            <a:off x="2440627" y="0"/>
            <a:ext cx="7088799" cy="6858000"/>
          </a:xfrm>
          <a:prstGeom prst="roundRect">
            <a:avLst>
              <a:gd name="adj" fmla="val 22757"/>
            </a:avLst>
          </a:prstGeom>
        </p:spPr>
      </p:pic>
    </p:spTree>
    <p:extLst>
      <p:ext uri="{BB962C8B-B14F-4D97-AF65-F5344CB8AC3E}">
        <p14:creationId xmlns:p14="http://schemas.microsoft.com/office/powerpoint/2010/main" val="203410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77B500-38C2-49C6-B9FF-CE88024C190E}"/>
              </a:ext>
            </a:extLst>
          </p:cNvPr>
          <p:cNvSpPr txBox="1"/>
          <p:nvPr/>
        </p:nvSpPr>
        <p:spPr>
          <a:xfrm>
            <a:off x="1726719" y="1165993"/>
            <a:ext cx="8423121" cy="5478423"/>
          </a:xfrm>
          <a:prstGeom prst="rect">
            <a:avLst/>
          </a:prstGeom>
          <a:noFill/>
        </p:spPr>
        <p:txBody>
          <a:bodyPr wrap="square" rtlCol="0">
            <a:spAutoFit/>
          </a:bodyPr>
          <a:lstStyle/>
          <a:p>
            <a:r>
              <a:rPr lang="en-US" sz="1400" dirty="0">
                <a:latin typeface="ISOCPEUR" panose="020B0604020202020204" pitchFamily="34" charset="0"/>
              </a:rPr>
              <a:t>IT TAKES 10,000 LITRES OF WATER TO PRODUCE 1 KILO OF COTTON, MEANING IT TAKES ABOUT 2,700 LITRES TO MAKE 1 COTTON T-SHIRT. WHEN YOU BUY CLOTHING YOU THEREFORE “USE” WATER FROM WHEREVER THE COTTON WAS PRODUCED.</a:t>
            </a:r>
          </a:p>
          <a:p>
            <a:endParaRPr lang="en-US" sz="1400" dirty="0">
              <a:latin typeface="ISOCPEUR" panose="020B0604020202020204" pitchFamily="34" charset="0"/>
            </a:endParaRPr>
          </a:p>
          <a:p>
            <a:r>
              <a:rPr lang="en-US" sz="1400" dirty="0">
                <a:latin typeface="ISOCPEUR" panose="020B0604020202020204" pitchFamily="34" charset="0"/>
              </a:rPr>
              <a:t>BY 2020 AIRPLANES COULD BE THE SINGLE BIGGEST CONTRIBUTOR TO GLOBAL WARMING.</a:t>
            </a:r>
          </a:p>
          <a:p>
            <a:endParaRPr lang="en-US" sz="1400" dirty="0">
              <a:latin typeface="ISOCPEUR" panose="020B0604020202020204" pitchFamily="34" charset="0"/>
            </a:endParaRPr>
          </a:p>
          <a:p>
            <a:r>
              <a:rPr lang="en-US" sz="1400" dirty="0">
                <a:latin typeface="ISOCPEUR" panose="020B0604020202020204" pitchFamily="34" charset="0"/>
              </a:rPr>
              <a:t>MEAT IS VERY "INEFFICIENT" FOOD: MEAT HAS A MUCH HIGHER “ENERGY FOOTPRINT” THAN ANY OTHER FOOD. IT TAKES 75 TIMES MORE ENERGY TO PRODUCE MEAT THAN CORN. AND IT TAKES AN AREA OF VEGETATION 7 TIMES THE SIZE OF THE EU TO PRODUCE FOOD FOR THE CATTLE AND OTHER LIVESTOCK ANIMALS IN EUROPE</a:t>
            </a:r>
          </a:p>
          <a:p>
            <a:endParaRPr lang="en-US" sz="1400" dirty="0">
              <a:latin typeface="ISOCPEUR" panose="020B0604020202020204" pitchFamily="34" charset="0"/>
            </a:endParaRPr>
          </a:p>
          <a:p>
            <a:r>
              <a:rPr lang="en-US" sz="1400" dirty="0">
                <a:latin typeface="ISOCPEUR" panose="020B0604020202020204" pitchFamily="34" charset="0"/>
              </a:rPr>
              <a:t>COAL PLANTS ARE DIRTY BUSINESS:</a:t>
            </a:r>
          </a:p>
          <a:p>
            <a:endParaRPr lang="en-US" sz="1400" dirty="0">
              <a:latin typeface="ISOCPEUR" panose="020B0604020202020204" pitchFamily="34" charset="0"/>
            </a:endParaRPr>
          </a:p>
          <a:p>
            <a:r>
              <a:rPr lang="en-US" sz="1400" dirty="0">
                <a:latin typeface="ISOCPEUR" panose="020B0604020202020204" pitchFamily="34" charset="0"/>
              </a:rPr>
              <a:t>COAL PLANTS ARE INEFFECTIVE: ONLY 35 PERCENT OF COAL'S ENERGY (AT THE MOST) IS MADE INTO ELECTRICITY IN COAL-FIRED POWER PLANTS. THE REST IS LOST AS WASTE HEAT.</a:t>
            </a:r>
          </a:p>
          <a:p>
            <a:endParaRPr lang="en-US" sz="1400" dirty="0">
              <a:latin typeface="ISOCPEUR" panose="020B0604020202020204" pitchFamily="34" charset="0"/>
            </a:endParaRPr>
          </a:p>
          <a:p>
            <a:r>
              <a:rPr lang="en-US" sz="1400" dirty="0">
                <a:latin typeface="ISOCPEUR" panose="020B0604020202020204" pitchFamily="34" charset="0"/>
              </a:rPr>
              <a:t>ARE MAJOR AIR POLLUTERS: BURNING COAL IS A LEADING CAUSE OF SMOG, ACID RAIN, GLOBAL WARMING, AND AIR TOXINS. THIS YEAR, AIR POLLUTION HAS CAUSED THE LOSS OF 12,267,414 YEARS OF HEALTHY LIFE WORLDWIDE.</a:t>
            </a:r>
          </a:p>
          <a:p>
            <a:r>
              <a:rPr lang="en-US" sz="1400" dirty="0">
                <a:latin typeface="ISOCPEUR" panose="020B0604020202020204" pitchFamily="34" charset="0"/>
              </a:rPr>
              <a:t>USES UP FRESHWATER RESOURCES: A TYPICAL COAL-FIRED POWER PLANT USES MASSIVE AMOUNTS OF WATER TO CREATE STEAM FOR TURNING ITS TURBINES. ENOUGH WATER TO SUPPORT A CITY OF APPROXIMATELY 250,000 PEOPLE. AT THE SAME TIME, MANY AREAS IN THE WORLD IS RUNNING OUT OF FRESHWATER..</a:t>
            </a:r>
          </a:p>
          <a:p>
            <a:endParaRPr lang="en-US" sz="1400" dirty="0">
              <a:latin typeface="ISOCPEUR" panose="020B0604020202020204" pitchFamily="34" charset="0"/>
            </a:endParaRPr>
          </a:p>
          <a:p>
            <a:r>
              <a:rPr lang="en-US" sz="1400" dirty="0">
                <a:latin typeface="ISOCPEUR" panose="020B0604020202020204" pitchFamily="34" charset="0"/>
              </a:rPr>
              <a:t>HALF OF THE WORLD’S RAINFOREST HAS BEEN DESTROYED IN JUST ONE CENTURY</a:t>
            </a:r>
          </a:p>
          <a:p>
            <a:endParaRPr lang="en-US" sz="1400" dirty="0">
              <a:latin typeface="ISOCPEUR" panose="020B0604020202020204" pitchFamily="34" charset="0"/>
            </a:endParaRPr>
          </a:p>
          <a:p>
            <a:r>
              <a:rPr lang="en-US" sz="1400" dirty="0">
                <a:latin typeface="ISOCPEUR" panose="020B0604020202020204" pitchFamily="34" charset="0"/>
              </a:rPr>
              <a:t>ONE SINGLE PLASTIC BAG CAN TURN INTO 2 MILLION MICROSCOPIC PLASTIC FRAGMENTS. WE USE 160,000 PLASTIC BAGS A SECOND.</a:t>
            </a:r>
            <a:endParaRPr lang="en-GB" sz="1400" dirty="0">
              <a:latin typeface="ISOCPEUR" panose="020B0604020202020204" pitchFamily="34" charset="0"/>
            </a:endParaRPr>
          </a:p>
        </p:txBody>
      </p:sp>
      <p:pic>
        <p:nvPicPr>
          <p:cNvPr id="6" name="Picture 5">
            <a:extLst>
              <a:ext uri="{FF2B5EF4-FFF2-40B4-BE49-F238E27FC236}">
                <a16:creationId xmlns:a16="http://schemas.microsoft.com/office/drawing/2014/main" id="{13AA7611-D549-474E-B248-5B42B728BF5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586" t="2519" r="38479" b="92592"/>
          <a:stretch/>
        </p:blipFill>
        <p:spPr>
          <a:xfrm>
            <a:off x="3349106" y="254268"/>
            <a:ext cx="3640096" cy="741501"/>
          </a:xfrm>
          <a:prstGeom prst="rect">
            <a:avLst/>
          </a:prstGeom>
        </p:spPr>
      </p:pic>
      <p:pic>
        <p:nvPicPr>
          <p:cNvPr id="7" name="Picture 6">
            <a:extLst>
              <a:ext uri="{FF2B5EF4-FFF2-40B4-BE49-F238E27FC236}">
                <a16:creationId xmlns:a16="http://schemas.microsoft.com/office/drawing/2014/main" id="{138B2843-5A20-4360-9FEA-93958B0E696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437" t="10497" r="82659" b="43492"/>
          <a:stretch/>
        </p:blipFill>
        <p:spPr>
          <a:xfrm>
            <a:off x="609600" y="1070581"/>
            <a:ext cx="934239" cy="5573835"/>
          </a:xfrm>
          <a:prstGeom prst="rect">
            <a:avLst/>
          </a:prstGeom>
        </p:spPr>
      </p:pic>
    </p:spTree>
    <p:extLst>
      <p:ext uri="{BB962C8B-B14F-4D97-AF65-F5344CB8AC3E}">
        <p14:creationId xmlns:p14="http://schemas.microsoft.com/office/powerpoint/2010/main" val="199545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27CA30-9936-4E6E-A9DC-8505EB5D0D2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706" t="3112" r="4125" b="31852"/>
          <a:stretch/>
        </p:blipFill>
        <p:spPr>
          <a:xfrm>
            <a:off x="1737361" y="118434"/>
            <a:ext cx="7406640" cy="7389806"/>
          </a:xfrm>
          <a:prstGeom prst="roundRect">
            <a:avLst>
              <a:gd name="adj" fmla="val 22590"/>
            </a:avLst>
          </a:prstGeom>
        </p:spPr>
      </p:pic>
    </p:spTree>
    <p:extLst>
      <p:ext uri="{BB962C8B-B14F-4D97-AF65-F5344CB8AC3E}">
        <p14:creationId xmlns:p14="http://schemas.microsoft.com/office/powerpoint/2010/main" val="387130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C29CF7D-A80A-4770-A6FA-870F72FB792A}"/>
              </a:ext>
            </a:extLst>
          </p:cNvPr>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15" t="1940" r="3757" b="32887"/>
          <a:stretch/>
        </p:blipFill>
        <p:spPr>
          <a:xfrm>
            <a:off x="1787495" y="-142240"/>
            <a:ext cx="7976266" cy="7884160"/>
          </a:xfrm>
          <a:prstGeom prst="roundRect">
            <a:avLst>
              <a:gd name="adj" fmla="val 28349"/>
            </a:avLst>
          </a:prstGeom>
        </p:spPr>
      </p:pic>
    </p:spTree>
    <p:extLst>
      <p:ext uri="{BB962C8B-B14F-4D97-AF65-F5344CB8AC3E}">
        <p14:creationId xmlns:p14="http://schemas.microsoft.com/office/powerpoint/2010/main" val="249699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06E6-35F7-4602-BD8A-3BCF5C6F02AE}"/>
              </a:ext>
            </a:extLst>
          </p:cNvPr>
          <p:cNvSpPr>
            <a:spLocks noGrp="1"/>
          </p:cNvSpPr>
          <p:nvPr>
            <p:ph type="title"/>
          </p:nvPr>
        </p:nvSpPr>
        <p:spPr>
          <a:xfrm>
            <a:off x="1021080" y="944245"/>
            <a:ext cx="10515600" cy="1325563"/>
          </a:xfrm>
        </p:spPr>
        <p:txBody>
          <a:bodyPr/>
          <a:lstStyle/>
          <a:p>
            <a:r>
              <a:rPr lang="en-GB" dirty="0">
                <a:latin typeface="ISOCPEUR" panose="020B0604020202020204" pitchFamily="34" charset="0"/>
              </a:rPr>
              <a:t>GOOD FOR THE EARTH? BAD FOR THE EARTH?</a:t>
            </a:r>
          </a:p>
        </p:txBody>
      </p:sp>
      <p:pic>
        <p:nvPicPr>
          <p:cNvPr id="6" name="Picture 5">
            <a:extLst>
              <a:ext uri="{FF2B5EF4-FFF2-40B4-BE49-F238E27FC236}">
                <a16:creationId xmlns:a16="http://schemas.microsoft.com/office/drawing/2014/main" id="{E6453603-3668-4F6B-B3BB-DA47AA2DCF3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496" t="12363" r="10307" b="34256"/>
          <a:stretch/>
        </p:blipFill>
        <p:spPr>
          <a:xfrm>
            <a:off x="4033520" y="2691552"/>
            <a:ext cx="3888448" cy="3955549"/>
          </a:xfrm>
          <a:prstGeom prst="ellipse">
            <a:avLst/>
          </a:prstGeom>
        </p:spPr>
      </p:pic>
      <p:sp>
        <p:nvSpPr>
          <p:cNvPr id="7" name="TextBox 6">
            <a:extLst>
              <a:ext uri="{FF2B5EF4-FFF2-40B4-BE49-F238E27FC236}">
                <a16:creationId xmlns:a16="http://schemas.microsoft.com/office/drawing/2014/main" id="{66AA1BA5-B1A9-4971-8B2B-88D83BCD19A8}"/>
              </a:ext>
            </a:extLst>
          </p:cNvPr>
          <p:cNvSpPr txBox="1"/>
          <p:nvPr/>
        </p:nvSpPr>
        <p:spPr>
          <a:xfrm>
            <a:off x="213360" y="5077441"/>
            <a:ext cx="3556000" cy="1569660"/>
          </a:xfrm>
          <a:prstGeom prst="rect">
            <a:avLst/>
          </a:prstGeom>
          <a:noFill/>
        </p:spPr>
        <p:txBody>
          <a:bodyPr wrap="square" rtlCol="0">
            <a:spAutoFit/>
          </a:bodyPr>
          <a:lstStyle/>
          <a:p>
            <a:r>
              <a:rPr lang="en-GB" sz="1200" dirty="0">
                <a:latin typeface="ISOCPEUR" panose="020B0604020202020204" pitchFamily="34" charset="0"/>
              </a:rPr>
              <a:t>Card game :</a:t>
            </a:r>
          </a:p>
          <a:p>
            <a:r>
              <a:rPr lang="en-US" sz="1200" dirty="0">
                <a:latin typeface="ISOCPEUR" panose="020B0604020202020204" pitchFamily="34" charset="0"/>
              </a:rPr>
              <a:t>Hand out the pack of cards and as the groups to sort them into tasks good for the planet and bad for the planet . </a:t>
            </a:r>
          </a:p>
          <a:p>
            <a:r>
              <a:rPr lang="en-US" sz="1200" dirty="0">
                <a:latin typeface="ISOCPEUR" panose="020B0604020202020204" pitchFamily="34" charset="0"/>
              </a:rPr>
              <a:t>or in a large space read out the cards from the front and ask kids to run to the left for good for the earth and run right for bad for the earth. Last one to left or right, or the wrong way, is out</a:t>
            </a:r>
            <a:r>
              <a:rPr lang="en-US" sz="1200" dirty="0"/>
              <a:t>.</a:t>
            </a:r>
            <a:endParaRPr lang="en-GB" sz="1200" dirty="0"/>
          </a:p>
        </p:txBody>
      </p:sp>
    </p:spTree>
    <p:extLst>
      <p:ext uri="{BB962C8B-B14F-4D97-AF65-F5344CB8AC3E}">
        <p14:creationId xmlns:p14="http://schemas.microsoft.com/office/powerpoint/2010/main" val="1266509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463</Words>
  <Application>Microsoft Office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ISOCPEUR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FOR THE EARTH? BAD FOR THE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hall</dc:creator>
  <cp:lastModifiedBy>lizzie hall</cp:lastModifiedBy>
  <cp:revision>12</cp:revision>
  <dcterms:created xsi:type="dcterms:W3CDTF">2020-02-17T20:32:41Z</dcterms:created>
  <dcterms:modified xsi:type="dcterms:W3CDTF">2020-02-25T14:43:24Z</dcterms:modified>
</cp:coreProperties>
</file>